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128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45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85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51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90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553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53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148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43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934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02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DDD2A-3978-48A2-8F95-51614686F0E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1F06F-2D04-4EA5-996B-4168E1B2F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665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005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99857" y="332656"/>
            <a:ext cx="348845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Garamond" panose="02020404030301010803" pitchFamily="18" charset="0"/>
                <a:cs typeface="MoolBoran" panose="020B0100010101010101" pitchFamily="34" charset="0"/>
              </a:rPr>
              <a:t>Республика Крым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91058" y="1700809"/>
            <a:ext cx="273273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Garamond" panose="02020404030301010803" pitchFamily="18" charset="0"/>
              </a:rPr>
              <a:t>В</a:t>
            </a:r>
            <a:r>
              <a:rPr lang="ru-RU" sz="2000" dirty="0">
                <a:latin typeface="Garamond" panose="02020404030301010803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</a:rPr>
              <a:t>червленом варяжском щите </a:t>
            </a:r>
            <a:r>
              <a:rPr lang="ru-RU" sz="2000" dirty="0">
                <a:latin typeface="Garamond" panose="02020404030301010803" pitchFamily="18" charset="0"/>
              </a:rPr>
              <a:t>обращенный вправо серебряный грифон, </a:t>
            </a:r>
            <a:r>
              <a:rPr lang="ru-RU" sz="2000" dirty="0" err="1">
                <a:latin typeface="Garamond" panose="02020404030301010803" pitchFamily="18" charset="0"/>
              </a:rPr>
              <a:t>држащий</a:t>
            </a:r>
            <a:r>
              <a:rPr lang="ru-RU" sz="2000" dirty="0">
                <a:latin typeface="Garamond" panose="02020404030301010803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</a:rPr>
              <a:t>в </a:t>
            </a:r>
            <a:r>
              <a:rPr lang="ru-RU" sz="2000" dirty="0">
                <a:latin typeface="Garamond" panose="02020404030301010803" pitchFamily="18" charset="0"/>
              </a:rPr>
              <a:t>правой лапе </a:t>
            </a:r>
            <a:r>
              <a:rPr lang="ru-RU" sz="2000" dirty="0">
                <a:latin typeface="Garamond" panose="02020404030301010803" pitchFamily="18" charset="0"/>
              </a:rPr>
              <a:t>раскрытую </a:t>
            </a:r>
            <a:r>
              <a:rPr lang="ru-RU" sz="2000" dirty="0">
                <a:latin typeface="Garamond" panose="02020404030301010803" pitchFamily="18" charset="0"/>
              </a:rPr>
              <a:t>серебряную раковину с </a:t>
            </a:r>
            <a:r>
              <a:rPr lang="ru-RU" sz="2000" dirty="0">
                <a:latin typeface="Garamond" panose="02020404030301010803" pitchFamily="18" charset="0"/>
              </a:rPr>
              <a:t>голубой жемчужиной. Щит увенчан </a:t>
            </a:r>
            <a:r>
              <a:rPr lang="ru-RU" sz="2000" dirty="0">
                <a:latin typeface="Garamond" panose="02020404030301010803" pitchFamily="18" charset="0"/>
              </a:rPr>
              <a:t>восходящим солнцем </a:t>
            </a:r>
            <a:r>
              <a:rPr lang="ru-RU" sz="2000" dirty="0">
                <a:latin typeface="Garamond" panose="02020404030301010803" pitchFamily="18" charset="0"/>
              </a:rPr>
              <a:t>и окружен двумя белыми колоннами, </a:t>
            </a:r>
            <a:r>
              <a:rPr lang="ru-RU" sz="2000" dirty="0">
                <a:latin typeface="Garamond" panose="02020404030301010803" pitchFamily="18" charset="0"/>
              </a:rPr>
              <a:t>соединенными </a:t>
            </a:r>
            <a:r>
              <a:rPr lang="ru-RU" sz="2000" dirty="0">
                <a:latin typeface="Garamond" panose="02020404030301010803" pitchFamily="18" charset="0"/>
              </a:rPr>
              <a:t>сине-бело-красной лентой </a:t>
            </a:r>
            <a:r>
              <a:rPr lang="ru-RU" sz="2000" dirty="0">
                <a:latin typeface="Garamond" panose="02020404030301010803" pitchFamily="18" charset="0"/>
              </a:rPr>
              <a:t>с девизом</a:t>
            </a:r>
            <a:r>
              <a:rPr lang="ru-RU" sz="2000" dirty="0">
                <a:latin typeface="Garamond" panose="02020404030301010803" pitchFamily="18" charset="0"/>
              </a:rPr>
              <a:t>: "Процветание в единстве".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24192" y="1713641"/>
            <a:ext cx="26642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Garamond" panose="02020404030301010803" pitchFamily="18" charset="0"/>
              </a:rPr>
              <a:t>Грифон, как один из символов античного Херсонеса, на месте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которого </a:t>
            </a:r>
            <a:r>
              <a:rPr lang="ru-RU" sz="2000" dirty="0">
                <a:latin typeface="Garamond" panose="02020404030301010803" pitchFamily="18" charset="0"/>
              </a:rPr>
              <a:t>возведен Севастополь, с древнейших времен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считается </a:t>
            </a:r>
            <a:r>
              <a:rPr lang="ru-RU" sz="2000" dirty="0">
                <a:latin typeface="Garamond" panose="02020404030301010803" pitchFamily="18" charset="0"/>
              </a:rPr>
              <a:t>символом оберега и в этом качестве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символизирует </a:t>
            </a:r>
            <a:r>
              <a:rPr lang="ru-RU" sz="2000" dirty="0">
                <a:latin typeface="Garamond" panose="02020404030301010803" pitchFamily="18" charset="0"/>
              </a:rPr>
              <a:t>город, одна из главных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задач </a:t>
            </a:r>
            <a:r>
              <a:rPr lang="ru-RU" sz="2000" dirty="0">
                <a:latin typeface="Garamond" panose="02020404030301010803" pitchFamily="18" charset="0"/>
              </a:rPr>
              <a:t>которого – охранять рубежи страны.</a:t>
            </a:r>
          </a:p>
        </p:txBody>
      </p:sp>
      <p:pic>
        <p:nvPicPr>
          <p:cNvPr id="2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1" y="1427164"/>
            <a:ext cx="3516313" cy="400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598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имферопо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291" y="503649"/>
            <a:ext cx="264053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7124" y="3501008"/>
            <a:ext cx="44968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Garamond" panose="02020404030301010803" pitchFamily="18" charset="0"/>
              </a:rPr>
              <a:t>Название Симферополь </a:t>
            </a:r>
            <a:r>
              <a:rPr lang="ru-RU" sz="2000" dirty="0">
                <a:latin typeface="Garamond" panose="02020404030301010803" pitchFamily="18" charset="0"/>
              </a:rPr>
              <a:t>означает </a:t>
            </a:r>
            <a:r>
              <a:rPr lang="ru-RU" sz="2000" dirty="0">
                <a:latin typeface="Garamond" panose="02020404030301010803" pitchFamily="18" charset="0"/>
              </a:rPr>
              <a:t>в переводе с греческого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«</a:t>
            </a:r>
            <a:r>
              <a:rPr lang="ru-RU" sz="2000" dirty="0">
                <a:latin typeface="Garamond" panose="02020404030301010803" pitchFamily="18" charset="0"/>
              </a:rPr>
              <a:t>город пользы» (букв. </a:t>
            </a:r>
            <a:r>
              <a:rPr lang="ru-RU" sz="2000" dirty="0" err="1">
                <a:latin typeface="Garamond" panose="02020404030301010803" pitchFamily="18" charset="0"/>
              </a:rPr>
              <a:t>Пользоград</a:t>
            </a:r>
            <a:r>
              <a:rPr lang="ru-RU" sz="2000" dirty="0">
                <a:latin typeface="Garamond" panose="02020404030301010803" pitchFamily="18" charset="0"/>
              </a:rPr>
              <a:t>). Крымско-татарское </a:t>
            </a:r>
            <a:r>
              <a:rPr lang="ru-RU" sz="2000" dirty="0">
                <a:latin typeface="Garamond" panose="02020404030301010803" pitchFamily="18" charset="0"/>
              </a:rPr>
              <a:t>название</a:t>
            </a: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</a:rPr>
              <a:t>Aqmescit</a:t>
            </a:r>
            <a:r>
              <a:rPr lang="ru-RU" sz="2000" dirty="0">
                <a:latin typeface="Garamond" panose="02020404030301010803" pitchFamily="18" charset="0"/>
              </a:rPr>
              <a:t> переводится на русский как «белая мечеть»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(</a:t>
            </a:r>
            <a:r>
              <a:rPr lang="ru-RU" sz="2000" dirty="0" err="1">
                <a:latin typeface="Garamond" panose="02020404030301010803" pitchFamily="18" charset="0"/>
              </a:rPr>
              <a:t>aq</a:t>
            </a:r>
            <a:r>
              <a:rPr lang="ru-RU" sz="2000" dirty="0">
                <a:latin typeface="Garamond" panose="02020404030301010803" pitchFamily="18" charset="0"/>
              </a:rPr>
              <a:t> – белый, </a:t>
            </a:r>
            <a:r>
              <a:rPr lang="ru-RU" sz="2000" dirty="0" err="1">
                <a:latin typeface="Garamond" panose="02020404030301010803" pitchFamily="18" charset="0"/>
              </a:rPr>
              <a:t>mescit</a:t>
            </a:r>
            <a:r>
              <a:rPr lang="ru-RU" sz="2000" dirty="0">
                <a:latin typeface="Garamond" panose="02020404030301010803" pitchFamily="18" charset="0"/>
              </a:rPr>
              <a:t> – мечеть).</a:t>
            </a:r>
            <a:br>
              <a:rPr lang="ru-RU" sz="2000" dirty="0">
                <a:latin typeface="Garamond" panose="02020404030301010803" pitchFamily="18" charset="0"/>
              </a:rPr>
            </a:br>
            <a:r>
              <a:rPr lang="ru-RU" sz="2000" dirty="0">
                <a:latin typeface="Garamond" panose="02020404030301010803" pitchFamily="18" charset="0"/>
              </a:rPr>
              <a:t/>
            </a:r>
            <a:br>
              <a:rPr lang="ru-RU" sz="2000" dirty="0">
                <a:latin typeface="Garamond" panose="02020404030301010803" pitchFamily="18" charset="0"/>
              </a:rPr>
            </a:b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2054" name="Picture 6" descr="Файл:G630 sevastopol cit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803" y="3943497"/>
            <a:ext cx="2392727" cy="273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66554" y="182610"/>
            <a:ext cx="50305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Garamond" panose="02020404030301010803" pitchFamily="18" charset="0"/>
              </a:rPr>
              <a:t>Герб рассказывает о силе и неустрашимости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русских </a:t>
            </a:r>
            <a:r>
              <a:rPr lang="ru-RU" sz="2000" dirty="0">
                <a:latin typeface="Garamond" panose="02020404030301010803" pitchFamily="18" charset="0"/>
              </a:rPr>
              <a:t>людей</a:t>
            </a:r>
            <a:r>
              <a:rPr lang="ru-RU" sz="2000" dirty="0">
                <a:latin typeface="Garamond" panose="02020404030301010803" pitchFamily="18" charset="0"/>
              </a:rPr>
              <a:t>, в Севастополе, </a:t>
            </a:r>
            <a:r>
              <a:rPr lang="ru-RU" sz="2000" dirty="0">
                <a:latin typeface="Garamond" panose="02020404030301010803" pitchFamily="18" charset="0"/>
              </a:rPr>
              <a:t>построивших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в </a:t>
            </a:r>
            <a:r>
              <a:rPr lang="ru-RU" sz="2000" dirty="0">
                <a:latin typeface="Garamond" panose="02020404030301010803" pitchFamily="18" charset="0"/>
              </a:rPr>
              <a:t>Крыму грозную крепость, дважды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прославившуюся </a:t>
            </a:r>
            <a:r>
              <a:rPr lang="ru-RU" sz="2000" dirty="0">
                <a:latin typeface="Garamond" panose="02020404030301010803" pitchFamily="18" charset="0"/>
              </a:rPr>
              <a:t>доблестной обороной.</a:t>
            </a:r>
          </a:p>
        </p:txBody>
      </p:sp>
      <p:pic>
        <p:nvPicPr>
          <p:cNvPr id="2" name="Picture 2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3" y="1628801"/>
            <a:ext cx="2193925" cy="265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9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7809" y="1"/>
            <a:ext cx="4285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Garamond" panose="02020404030301010803" pitchFamily="18" charset="0"/>
              </a:rPr>
              <a:t>Краткий исторический очерк</a:t>
            </a:r>
            <a:endParaRPr lang="ru-RU" sz="2400" b="1" dirty="0">
              <a:solidFill>
                <a:srgbClr val="7030A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346014"/>
            <a:ext cx="9140644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Garamond" panose="02020404030301010803" pitchFamily="18" charset="0"/>
              </a:rPr>
              <a:t>15 – 8 вв. до н.э. </a:t>
            </a:r>
            <a:r>
              <a:rPr lang="ru-RU" sz="2000" dirty="0">
                <a:latin typeface="Garamond" panose="02020404030301010803" pitchFamily="18" charset="0"/>
              </a:rPr>
              <a:t>– на берегах </a:t>
            </a:r>
            <a:r>
              <a:rPr lang="ru-RU" sz="2000" dirty="0" err="1">
                <a:latin typeface="Garamond" panose="02020404030301010803" pitchFamily="18" charset="0"/>
              </a:rPr>
              <a:t>Боспора</a:t>
            </a:r>
            <a:r>
              <a:rPr lang="ru-RU" sz="2000" dirty="0">
                <a:latin typeface="Garamond" panose="02020404030301010803" pitchFamily="18" charset="0"/>
              </a:rPr>
              <a:t> Киммерийского (Керченского пролива)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 родился Ахилл, герой Троянской войны.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9 – 8 вв. до н. э</a:t>
            </a:r>
            <a:r>
              <a:rPr lang="ru-RU" sz="2000" dirty="0">
                <a:latin typeface="Garamond" panose="02020404030301010803" pitchFamily="18" charset="0"/>
              </a:rPr>
              <a:t>. – Крым населяют племена под </a:t>
            </a:r>
            <a:r>
              <a:rPr lang="ru-RU" sz="2000">
                <a:latin typeface="Garamond" panose="02020404030301010803" pitchFamily="18" charset="0"/>
              </a:rPr>
              <a:t>общим названием «</a:t>
            </a:r>
            <a:r>
              <a:rPr lang="ru-RU" sz="2000" dirty="0" err="1">
                <a:latin typeface="Garamond" panose="02020404030301010803" pitchFamily="18" charset="0"/>
              </a:rPr>
              <a:t>тавры</a:t>
            </a:r>
            <a:r>
              <a:rPr lang="ru-RU" sz="2000" dirty="0">
                <a:latin typeface="Garamond" panose="02020404030301010803" pitchFamily="18" charset="0"/>
              </a:rPr>
              <a:t>»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6 – 5 вв. до н. э. </a:t>
            </a:r>
            <a:r>
              <a:rPr lang="ru-RU" sz="2000" dirty="0">
                <a:latin typeface="Garamond" panose="02020404030301010803" pitchFamily="18" charset="0"/>
              </a:rPr>
              <a:t>– первые древнегреческие колонии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6 – 12 вв. н.э. </a:t>
            </a:r>
            <a:r>
              <a:rPr lang="ru-RU" sz="2000" dirty="0">
                <a:latin typeface="Garamond" panose="02020404030301010803" pitchFamily="18" charset="0"/>
              </a:rPr>
              <a:t>– древние пещерные города; самый известный – </a:t>
            </a:r>
            <a:r>
              <a:rPr lang="ru-RU" sz="2000" dirty="0" err="1">
                <a:latin typeface="Garamond" panose="02020404030301010803" pitchFamily="18" charset="0"/>
              </a:rPr>
              <a:t>Мангуп</a:t>
            </a:r>
            <a:endParaRPr lang="ru-RU" sz="2000" dirty="0">
              <a:latin typeface="Garamond" panose="02020404030301010803" pitchFamily="18" charset="0"/>
            </a:endParaRPr>
          </a:p>
          <a:p>
            <a:r>
              <a:rPr lang="ru-RU" sz="2000" b="1" dirty="0">
                <a:latin typeface="Garamond" panose="02020404030301010803" pitchFamily="18" charset="0"/>
              </a:rPr>
              <a:t>988 г. </a:t>
            </a:r>
            <a:r>
              <a:rPr lang="ru-RU" sz="2000" dirty="0">
                <a:latin typeface="Garamond" panose="02020404030301010803" pitchFamily="18" charset="0"/>
              </a:rPr>
              <a:t>– взятие Херсонеса князем Владимиром, принятие им христианства и 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крещение Руси 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1475 г. </a:t>
            </a:r>
            <a:r>
              <a:rPr lang="ru-RU" sz="2000" dirty="0">
                <a:latin typeface="Garamond" panose="02020404030301010803" pitchFamily="18" charset="0"/>
              </a:rPr>
              <a:t>– захват Османской Турцией побережья и набеги на Москву и Запорожскую 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Сечь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1768 – 1774 гг. </a:t>
            </a:r>
            <a:r>
              <a:rPr lang="ru-RU" sz="2000" dirty="0">
                <a:latin typeface="Garamond" panose="02020404030301010803" pitchFamily="18" charset="0"/>
              </a:rPr>
              <a:t>– Русско-Турецкая война, провозглашение Крымского ханства, 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независимого от Турции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1783 г. </a:t>
            </a:r>
            <a:r>
              <a:rPr lang="ru-RU" sz="2000" dirty="0">
                <a:latin typeface="Garamond" panose="02020404030301010803" pitchFamily="18" charset="0"/>
              </a:rPr>
              <a:t>– присоединение ханства к России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1787 – 1791 гг. </a:t>
            </a:r>
            <a:r>
              <a:rPr lang="ru-RU" sz="2000" dirty="0">
                <a:latin typeface="Garamond" panose="02020404030301010803" pitchFamily="18" charset="0"/>
              </a:rPr>
              <a:t>Русско-турецкая война, признание Турцией присоединения Крыма к 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России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1853-1856</a:t>
            </a:r>
            <a:r>
              <a:rPr lang="ru-RU" sz="2000" dirty="0">
                <a:latin typeface="Garamond" panose="02020404030301010803" pitchFamily="18" charset="0"/>
              </a:rPr>
              <a:t> гг. Крымская война. Россия борется против Англии, Франции и </a:t>
            </a:r>
            <a:endParaRPr lang="ru-RU" sz="2000" dirty="0">
              <a:latin typeface="Garamond" panose="02020404030301010803" pitchFamily="18" charset="0"/>
            </a:endParaRPr>
          </a:p>
          <a:p>
            <a:r>
              <a:rPr lang="ru-RU" sz="2000" dirty="0">
                <a:latin typeface="Garamond" panose="02020404030301010803" pitchFamily="18" charset="0"/>
              </a:rPr>
              <a:t>Сардинского Королевства</a:t>
            </a:r>
            <a:r>
              <a:rPr lang="ru-RU" sz="2000" dirty="0">
                <a:latin typeface="Garamond" panose="02020404030301010803" pitchFamily="18" charset="0"/>
              </a:rPr>
              <a:t>, спасающих влияние Турции на Черном море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1941 – 1944 гг. </a:t>
            </a:r>
            <a:r>
              <a:rPr lang="ru-RU" sz="2000" dirty="0">
                <a:latin typeface="Garamond" panose="02020404030301010803" pitchFamily="18" charset="0"/>
              </a:rPr>
              <a:t>– сражения Великой Отечественной войны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1944 г. </a:t>
            </a:r>
            <a:r>
              <a:rPr lang="ru-RU" sz="2000" dirty="0">
                <a:latin typeface="Garamond" panose="02020404030301010803" pitchFamily="18" charset="0"/>
              </a:rPr>
              <a:t>– массовая депортация крымских татар, болгар, греков.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1954 г. </a:t>
            </a:r>
            <a:r>
              <a:rPr lang="ru-RU" sz="2000" dirty="0">
                <a:latin typeface="Garamond" panose="02020404030301010803" pitchFamily="18" charset="0"/>
              </a:rPr>
              <a:t>– Крым становится областью Украины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С 1989 г. </a:t>
            </a:r>
            <a:r>
              <a:rPr lang="ru-RU" sz="2000" dirty="0">
                <a:latin typeface="Garamond" panose="02020404030301010803" pitchFamily="18" charset="0"/>
              </a:rPr>
              <a:t>– возвращение депортированных народов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2014 г. </a:t>
            </a:r>
            <a:r>
              <a:rPr lang="ru-RU" sz="2000" dirty="0">
                <a:latin typeface="Garamond" panose="02020404030301010803" pitchFamily="18" charset="0"/>
              </a:rPr>
              <a:t>– воссоединение Крыма с Россией</a:t>
            </a:r>
            <a:endParaRPr lang="ru-RU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373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Наташа\География\Уроки  9 класс\Республика Крым\ени кале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88640"/>
            <a:ext cx="4608513" cy="300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44072" y="1024581"/>
            <a:ext cx="36134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Крепость </a:t>
            </a:r>
            <a:r>
              <a:rPr lang="ru-RU" sz="2000" dirty="0" err="1">
                <a:latin typeface="Garamond" panose="02020404030301010803" pitchFamily="18" charset="0"/>
              </a:rPr>
              <a:t>Ени</a:t>
            </a:r>
            <a:r>
              <a:rPr lang="ru-RU" sz="2000" dirty="0">
                <a:latin typeface="Garamond" panose="02020404030301010803" pitchFamily="18" charset="0"/>
              </a:rPr>
              <a:t>-Кале в Керчи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Чуфут-Кале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Генуэзская крепость в Судаке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3074" name="Picture 2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355" y="3415127"/>
            <a:ext cx="4449763" cy="295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083" y="3415127"/>
            <a:ext cx="4222618" cy="295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02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Наташа\География\Уроки  9 класс\Республика Крым\место креще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144" y="188640"/>
            <a:ext cx="4360985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Наташа\География\Уроки  9 класс\Республика Крым\херсонес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205" y="3577398"/>
            <a:ext cx="4379731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36360" y="1118647"/>
            <a:ext cx="40815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Garamond" panose="02020404030301010803" pitchFamily="18" charset="0"/>
              </a:rPr>
              <a:t>Херсонес – место, где принял</a:t>
            </a: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к</a:t>
            </a:r>
            <a:r>
              <a:rPr lang="ru-RU" sz="2000" dirty="0">
                <a:latin typeface="Garamond" panose="02020404030301010803" pitchFamily="18" charset="0"/>
              </a:rPr>
              <a:t>рещение Киевский князь Владимир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4098" name="Picture 2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724" y="3396797"/>
            <a:ext cx="4414837" cy="32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62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5961" y="1010386"/>
            <a:ext cx="49616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err="1">
                <a:latin typeface="Garamond" panose="02020404030301010803" pitchFamily="18" charset="0"/>
              </a:rPr>
              <a:t>Инкерманский</a:t>
            </a:r>
            <a:r>
              <a:rPr lang="ru-RU" sz="2000" dirty="0">
                <a:latin typeface="Garamond" panose="02020404030301010803" pitchFamily="18" charset="0"/>
              </a:rPr>
              <a:t> пещерный монастырь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Успенский пещерный монастырь вблизи 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Бахчисарая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5122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88640"/>
            <a:ext cx="3333750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5" y="3019153"/>
            <a:ext cx="5281613" cy="352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828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70992" y="4221088"/>
            <a:ext cx="3619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Garamond" panose="02020404030301010803" pitchFamily="18" charset="0"/>
              </a:rPr>
              <a:t>Ханский дворец в Бахчисарае и </a:t>
            </a: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фонтан слёз</a:t>
            </a:r>
            <a:endParaRPr lang="ru-RU" sz="2000" dirty="0">
              <a:latin typeface="Garamond" panose="020204040303010108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0069" y="4961649"/>
            <a:ext cx="35205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Garamond" panose="02020404030301010803" pitchFamily="18" charset="0"/>
              </a:rPr>
              <a:t>«Фонтан любви, фонтан живой!</a:t>
            </a:r>
          </a:p>
          <a:p>
            <a:r>
              <a:rPr lang="ru-RU" b="1" dirty="0">
                <a:latin typeface="Garamond" panose="02020404030301010803" pitchFamily="18" charset="0"/>
              </a:rPr>
              <a:t>Принес тебе я в дар две розы.</a:t>
            </a:r>
          </a:p>
          <a:p>
            <a:r>
              <a:rPr lang="ru-RU" b="1" dirty="0">
                <a:latin typeface="Garamond" panose="02020404030301010803" pitchFamily="18" charset="0"/>
              </a:rPr>
              <a:t>Люблю немолчный говор твой </a:t>
            </a:r>
          </a:p>
          <a:p>
            <a:r>
              <a:rPr lang="ru-RU" b="1" dirty="0">
                <a:latin typeface="Garamond" panose="02020404030301010803" pitchFamily="18" charset="0"/>
              </a:rPr>
              <a:t>И поэтические слёзы».</a:t>
            </a:r>
          </a:p>
          <a:p>
            <a:r>
              <a:rPr lang="ru-RU" dirty="0">
                <a:latin typeface="Garamond" panose="02020404030301010803" pitchFamily="18" charset="0"/>
              </a:rPr>
              <a:t>                         А.С. Пушкин</a:t>
            </a:r>
          </a:p>
          <a:p>
            <a:endParaRPr lang="ru-RU" dirty="0"/>
          </a:p>
        </p:txBody>
      </p:sp>
      <p:pic>
        <p:nvPicPr>
          <p:cNvPr id="6146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5" y="158458"/>
            <a:ext cx="3919537" cy="5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390" y="156024"/>
            <a:ext cx="2809875" cy="388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36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10787" y="581172"/>
            <a:ext cx="4926350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Garamond" panose="02020404030301010803" pitchFamily="18" charset="0"/>
              </a:rPr>
              <a:t>  Указом </a:t>
            </a:r>
            <a:r>
              <a:rPr lang="ru-RU" sz="2000" dirty="0">
                <a:latin typeface="Garamond" panose="02020404030301010803" pitchFamily="18" charset="0"/>
              </a:rPr>
              <a:t>Екатерины II от 10 </a:t>
            </a:r>
            <a:r>
              <a:rPr lang="ru-RU" sz="2000" dirty="0">
                <a:latin typeface="Garamond" panose="02020404030301010803" pitchFamily="18" charset="0"/>
              </a:rPr>
              <a:t>февраля </a:t>
            </a:r>
            <a:r>
              <a:rPr lang="ru-RU" sz="2000" dirty="0">
                <a:latin typeface="Garamond" panose="02020404030301010803" pitchFamily="18" charset="0"/>
              </a:rPr>
              <a:t>1784 г.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новый город </a:t>
            </a:r>
            <a:r>
              <a:rPr lang="ru-RU" sz="2000" dirty="0">
                <a:latin typeface="Garamond" panose="02020404030301010803" pitchFamily="18" charset="0"/>
              </a:rPr>
              <a:t>получил </a:t>
            </a:r>
            <a:r>
              <a:rPr lang="ru-RU" sz="2000" dirty="0">
                <a:latin typeface="Garamond" panose="02020404030301010803" pitchFamily="18" charset="0"/>
              </a:rPr>
              <a:t>имя </a:t>
            </a:r>
            <a:r>
              <a:rPr lang="ru-RU" sz="2000" dirty="0">
                <a:latin typeface="Garamond" panose="02020404030301010803" pitchFamily="18" charset="0"/>
              </a:rPr>
              <a:t>Севастополь.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Этим </a:t>
            </a:r>
            <a:r>
              <a:rPr lang="ru-RU" sz="2000" dirty="0">
                <a:latin typeface="Garamond" panose="02020404030301010803" pitchFamily="18" charset="0"/>
              </a:rPr>
              <a:t>же </a:t>
            </a:r>
            <a:r>
              <a:rPr lang="ru-RU" sz="2000" dirty="0">
                <a:latin typeface="Garamond" panose="02020404030301010803" pitchFamily="18" charset="0"/>
              </a:rPr>
              <a:t>Указом </a:t>
            </a:r>
            <a:r>
              <a:rPr lang="ru-RU" sz="2000" dirty="0">
                <a:latin typeface="Garamond" panose="02020404030301010803" pitchFamily="18" charset="0"/>
              </a:rPr>
              <a:t>князю Г.А. Потемкину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предписывалось построить </a:t>
            </a:r>
            <a:r>
              <a:rPr lang="ru-RU" sz="2000" dirty="0">
                <a:latin typeface="Garamond" panose="02020404030301010803" pitchFamily="18" charset="0"/>
              </a:rPr>
              <a:t>в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 err="1">
                <a:latin typeface="Garamond" panose="02020404030301010803" pitchFamily="18" charset="0"/>
              </a:rPr>
              <a:t>Ахтиарской</a:t>
            </a:r>
            <a:r>
              <a:rPr lang="ru-RU" sz="2000" dirty="0">
                <a:latin typeface="Garamond" panose="02020404030301010803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</a:rPr>
              <a:t>гавани большую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крепость </a:t>
            </a:r>
            <a:r>
              <a:rPr lang="ru-RU" sz="2000" dirty="0">
                <a:latin typeface="Garamond" panose="02020404030301010803" pitchFamily="18" charset="0"/>
              </a:rPr>
              <a:t>с адмиралтейством для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кораблей первого </a:t>
            </a:r>
            <a:r>
              <a:rPr lang="ru-RU" sz="2000" dirty="0">
                <a:latin typeface="Garamond" panose="02020404030301010803" pitchFamily="18" charset="0"/>
              </a:rPr>
              <a:t>ранга, а также порт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и </a:t>
            </a:r>
            <a:r>
              <a:rPr lang="ru-RU" sz="2000" dirty="0">
                <a:latin typeface="Garamond" panose="02020404030301010803" pitchFamily="18" charset="0"/>
              </a:rPr>
              <a:t>военное поселение.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В </a:t>
            </a:r>
            <a:r>
              <a:rPr lang="ru-RU" sz="2000" dirty="0">
                <a:latin typeface="Garamond" panose="02020404030301010803" pitchFamily="18" charset="0"/>
              </a:rPr>
              <a:t>это время в бухте уже находилось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26 </a:t>
            </a:r>
            <a:r>
              <a:rPr lang="ru-RU" sz="2000" dirty="0">
                <a:latin typeface="Garamond" panose="02020404030301010803" pitchFamily="18" charset="0"/>
              </a:rPr>
              <a:t>кораблей с </a:t>
            </a:r>
            <a:r>
              <a:rPr lang="ru-RU" sz="2000" dirty="0">
                <a:latin typeface="Garamond" panose="02020404030301010803" pitchFamily="18" charset="0"/>
              </a:rPr>
              <a:t>4 </a:t>
            </a:r>
            <a:r>
              <a:rPr lang="ru-RU" sz="2000" dirty="0">
                <a:latin typeface="Garamond" panose="02020404030301010803" pitchFamily="18" charset="0"/>
              </a:rPr>
              <a:t>тыс. матросов и </a:t>
            </a:r>
            <a:endParaRPr lang="ru-RU" sz="2000" dirty="0">
              <a:latin typeface="Garamond" panose="02020404030301010803" pitchFamily="18" charset="0"/>
            </a:endParaRPr>
          </a:p>
          <a:p>
            <a:pPr algn="ctr"/>
            <a:r>
              <a:rPr lang="ru-RU" sz="2000" dirty="0">
                <a:latin typeface="Garamond" panose="02020404030301010803" pitchFamily="18" charset="0"/>
              </a:rPr>
              <a:t>офицеров </a:t>
            </a:r>
          </a:p>
          <a:p>
            <a:endParaRPr lang="ru-RU" dirty="0"/>
          </a:p>
        </p:txBody>
      </p:sp>
      <p:pic>
        <p:nvPicPr>
          <p:cNvPr id="7170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5" y="490248"/>
            <a:ext cx="4392488" cy="561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971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203" y="1085005"/>
            <a:ext cx="7607300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6203" y="6326161"/>
            <a:ext cx="8901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Garamond" panose="02020404030301010803" pitchFamily="18" charset="0"/>
              </a:rPr>
              <a:t>Крымская война.  Первая оборона Севастополя. Памятник затопленным кораблям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9219" name="Picture 3" descr="D:\Наташа\География\Уроки  9 класс\Республика Крым\затопленные корабл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9" y="27790"/>
            <a:ext cx="3419871" cy="256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883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4205" y="1484785"/>
            <a:ext cx="39036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err="1">
                <a:latin typeface="Garamond" panose="02020404030301010803" pitchFamily="18" charset="0"/>
              </a:rPr>
              <a:t>Воронцовский</a:t>
            </a:r>
            <a:r>
              <a:rPr lang="ru-RU" sz="2000" dirty="0">
                <a:latin typeface="Garamond" panose="02020404030301010803" pitchFamily="18" charset="0"/>
              </a:rPr>
              <a:t> дворец в Алупке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Дворец в Ливадии – владение 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императорской семьи Романовых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3. Дворик в </a:t>
            </a:r>
            <a:r>
              <a:rPr lang="ru-RU" sz="2000" dirty="0" err="1">
                <a:latin typeface="Garamond" panose="02020404030301010803" pitchFamily="18" charset="0"/>
              </a:rPr>
              <a:t>Ливадийском</a:t>
            </a:r>
            <a:r>
              <a:rPr lang="ru-RU" sz="2000" dirty="0">
                <a:latin typeface="Garamond" panose="02020404030301010803" pitchFamily="18" charset="0"/>
              </a:rPr>
              <a:t> дворце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9218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79" y="241945"/>
            <a:ext cx="4754563" cy="335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53" y="3714801"/>
            <a:ext cx="4672013" cy="311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60" y="3212977"/>
            <a:ext cx="4200525" cy="279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84204" y="332657"/>
            <a:ext cx="4053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Крым стал любимым местом отдыха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мператорской семьи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761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0016" y="188640"/>
            <a:ext cx="44279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Дворец Александра </a:t>
            </a:r>
            <a:r>
              <a:rPr lang="en-US" sz="2000" dirty="0">
                <a:latin typeface="Garamond" panose="02020404030301010803" pitchFamily="18" charset="0"/>
              </a:rPr>
              <a:t>III</a:t>
            </a:r>
            <a:r>
              <a:rPr lang="ru-RU" sz="2000" dirty="0">
                <a:latin typeface="Garamond" panose="02020404030301010803" pitchFamily="18" charset="0"/>
              </a:rPr>
              <a:t> в  Массандре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2. Дворец </a:t>
            </a:r>
            <a:r>
              <a:rPr lang="ru-RU" sz="2000" dirty="0" err="1">
                <a:latin typeface="Garamond" panose="02020404030301010803" pitchFamily="18" charset="0"/>
              </a:rPr>
              <a:t>Кичкине</a:t>
            </a:r>
            <a:r>
              <a:rPr lang="ru-RU" sz="2000" dirty="0">
                <a:latin typeface="Garamond" panose="02020404030301010803" pitchFamily="18" charset="0"/>
              </a:rPr>
              <a:t> Великого князя Дмитрия Константиновича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3. Ласточкино гнездо на мысе Ай-</a:t>
            </a:r>
            <a:r>
              <a:rPr lang="ru-RU" sz="2000" dirty="0" err="1">
                <a:latin typeface="Garamond" panose="02020404030301010803" pitchFamily="18" charset="0"/>
              </a:rPr>
              <a:t>Тодор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11273" name="Picture 9" descr="D:\Наташа\География\Уроки  9 класс\Республика Крым\Л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2132856"/>
            <a:ext cx="3678534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450" y="222831"/>
            <a:ext cx="4244975" cy="319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6" y="3537975"/>
            <a:ext cx="4391025" cy="329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913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68612" y="1296797"/>
            <a:ext cx="39020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Сапун гора, Севастополь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Аджимушкайские каменоломни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Памятник в Феодосии</a:t>
            </a:r>
            <a:endParaRPr lang="ru-RU" sz="2000" dirty="0">
              <a:latin typeface="Garamond" panose="020204040303010108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3872" y="443569"/>
            <a:ext cx="34115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Великая Отечественная война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оборона Севастополя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795" y="326665"/>
            <a:ext cx="5105400" cy="295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16" y="3606496"/>
            <a:ext cx="4618515" cy="306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077" y="3606496"/>
            <a:ext cx="4041775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976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D:\Наташа\География\Уроки  9 класс\Республика Крым\ландш карта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263461"/>
            <a:ext cx="8856984" cy="633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53335" y="158286"/>
            <a:ext cx="401904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AutoNum type="romanUcPeriod"/>
            </a:pPr>
            <a:r>
              <a:rPr lang="ru-RU" dirty="0">
                <a:latin typeface="Garamond" panose="02020404030301010803" pitchFamily="18" charset="0"/>
              </a:rPr>
              <a:t>Лесное среднегорье</a:t>
            </a:r>
          </a:p>
          <a:p>
            <a:pPr marL="400050" indent="-400050">
              <a:buAutoNum type="romanUcPeriod"/>
            </a:pPr>
            <a:r>
              <a:rPr lang="ru-RU" dirty="0" err="1">
                <a:latin typeface="Garamond" panose="02020404030301010803" pitchFamily="18" charset="0"/>
              </a:rPr>
              <a:t>Лесо-шибляковое</a:t>
            </a:r>
            <a:r>
              <a:rPr lang="ru-RU" dirty="0">
                <a:latin typeface="Garamond" panose="02020404030301010803" pitchFamily="18" charset="0"/>
              </a:rPr>
              <a:t> средиземноморье</a:t>
            </a:r>
          </a:p>
          <a:p>
            <a:pPr marL="400050" indent="-400050">
              <a:buAutoNum type="romanUcPeriod"/>
            </a:pPr>
            <a:r>
              <a:rPr lang="ru-RU" dirty="0">
                <a:latin typeface="Garamond" panose="02020404030301010803" pitchFamily="18" charset="0"/>
              </a:rPr>
              <a:t>Лесостепное предгорье</a:t>
            </a:r>
          </a:p>
          <a:p>
            <a:pPr marL="400050" indent="-400050">
              <a:buAutoNum type="romanUcPeriod"/>
            </a:pPr>
            <a:r>
              <a:rPr lang="ru-RU" dirty="0">
                <a:latin typeface="Garamond" panose="02020404030301010803" pitchFamily="18" charset="0"/>
              </a:rPr>
              <a:t>Керченское степное </a:t>
            </a:r>
            <a:r>
              <a:rPr lang="ru-RU" dirty="0" err="1">
                <a:latin typeface="Garamond" panose="02020404030301010803" pitchFamily="18" charset="0"/>
              </a:rPr>
              <a:t>холмогорье</a:t>
            </a:r>
            <a:endParaRPr lang="ru-RU" dirty="0">
              <a:latin typeface="Garamond" panose="02020404030301010803" pitchFamily="18" charset="0"/>
            </a:endParaRPr>
          </a:p>
          <a:p>
            <a:pPr marL="400050" indent="-400050">
              <a:buAutoNum type="romanUcPeriod"/>
            </a:pPr>
            <a:r>
              <a:rPr lang="ru-RU" dirty="0">
                <a:latin typeface="Garamond" panose="02020404030301010803" pitchFamily="18" charset="0"/>
              </a:rPr>
              <a:t>Равнинно-степной Крым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63552" y="263461"/>
            <a:ext cx="246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Garamond" panose="02020404030301010803" pitchFamily="18" charset="0"/>
              </a:rPr>
              <a:t>Природа Крыма</a:t>
            </a:r>
            <a:endParaRPr lang="ru-RU" sz="2400" b="1" dirty="0">
              <a:solidFill>
                <a:srgbClr val="7030A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675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45743" y="286165"/>
            <a:ext cx="25143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Ай-</a:t>
            </a:r>
            <a:r>
              <a:rPr lang="ru-RU" dirty="0" err="1"/>
              <a:t>Петринская</a:t>
            </a:r>
            <a:r>
              <a:rPr lang="ru-RU" dirty="0"/>
              <a:t> яйла</a:t>
            </a:r>
          </a:p>
          <a:p>
            <a:r>
              <a:rPr lang="ru-RU" dirty="0"/>
              <a:t>2.   Ай-Петри, 1234 м</a:t>
            </a:r>
          </a:p>
          <a:p>
            <a:r>
              <a:rPr lang="ru-RU" dirty="0"/>
              <a:t>3.   Роман-Кош, 1545 м</a:t>
            </a:r>
            <a:endParaRPr lang="ru-RU" dirty="0"/>
          </a:p>
        </p:txBody>
      </p:sp>
      <p:pic>
        <p:nvPicPr>
          <p:cNvPr id="12290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25" y="115388"/>
            <a:ext cx="4188152" cy="313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26" y="3461419"/>
            <a:ext cx="4271963" cy="320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703" y="1683820"/>
            <a:ext cx="4416425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253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4699" y="482189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Аю-Даг (Медведь-гор)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Кара-Даг – потухший вулкан</a:t>
            </a:r>
          </a:p>
          <a:p>
            <a:pPr marL="342900" indent="-342900">
              <a:buAutoNum type="arabicPeriod"/>
            </a:pPr>
            <a:r>
              <a:rPr lang="ru-RU" sz="2000" dirty="0" err="1">
                <a:latin typeface="Garamond" panose="02020404030301010803" pitchFamily="18" charset="0"/>
              </a:rPr>
              <a:t>Демерджи</a:t>
            </a:r>
            <a:r>
              <a:rPr lang="ru-RU" sz="2000" dirty="0">
                <a:latin typeface="Garamond" panose="02020404030301010803" pitchFamily="18" charset="0"/>
              </a:rPr>
              <a:t> (Долина Приведений)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13314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742" y="241158"/>
            <a:ext cx="4753138" cy="297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874" y="3735417"/>
            <a:ext cx="3895725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68" y="3249608"/>
            <a:ext cx="4665663" cy="33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400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4073" y="1400344"/>
            <a:ext cx="31149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Массив </a:t>
            </a:r>
            <a:r>
              <a:rPr lang="ru-RU" sz="2000" dirty="0" err="1">
                <a:latin typeface="Garamond" panose="02020404030301010803" pitchFamily="18" charset="0"/>
              </a:rPr>
              <a:t>Чатыр-Дага</a:t>
            </a:r>
            <a:endParaRPr lang="ru-RU" sz="2000" dirty="0">
              <a:latin typeface="Garamond" panose="02020404030301010803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В Мраморной пещере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Вход в Красную пещеру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14338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655" y="387350"/>
            <a:ext cx="4565650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386" y="3696117"/>
            <a:ext cx="4341813" cy="296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956" y="3696117"/>
            <a:ext cx="4421187" cy="296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964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4072" y="692697"/>
            <a:ext cx="35076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Большой Крымский каньон</a:t>
            </a:r>
          </a:p>
          <a:p>
            <a:pPr marL="342900" indent="-342900">
              <a:buAutoNum type="arabicPeriod"/>
            </a:pPr>
            <a:r>
              <a:rPr lang="ru-RU" sz="2000" dirty="0" err="1">
                <a:latin typeface="Garamond" panose="02020404030301010803" pitchFamily="18" charset="0"/>
              </a:rPr>
              <a:t>Долгоруковская</a:t>
            </a:r>
            <a:r>
              <a:rPr lang="ru-RU" sz="2000" dirty="0">
                <a:latin typeface="Garamond" panose="02020404030301010803" pitchFamily="18" charset="0"/>
              </a:rPr>
              <a:t> яйла весной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Водопад </a:t>
            </a:r>
            <a:r>
              <a:rPr lang="ru-RU" sz="2000" dirty="0" err="1">
                <a:latin typeface="Garamond" panose="02020404030301010803" pitchFamily="18" charset="0"/>
              </a:rPr>
              <a:t>Учан</a:t>
            </a:r>
            <a:r>
              <a:rPr lang="ru-RU" sz="2000" dirty="0">
                <a:latin typeface="Garamond" panose="02020404030301010803" pitchFamily="18" charset="0"/>
              </a:rPr>
              <a:t>-су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15362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103" y="216109"/>
            <a:ext cx="4491037" cy="29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621" y="3458460"/>
            <a:ext cx="4427519" cy="3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2276873"/>
            <a:ext cx="4067944" cy="270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000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07237" y="908721"/>
            <a:ext cx="2773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Garamond" panose="02020404030301010803" pitchFamily="18" charset="0"/>
              </a:rPr>
              <a:t>Экономика Крыма</a:t>
            </a:r>
            <a:endParaRPr lang="ru-RU" sz="2400" b="1" dirty="0">
              <a:solidFill>
                <a:srgbClr val="7030A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6040" y="1700809"/>
            <a:ext cx="40456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Выращивание эфиромасличных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к</a:t>
            </a:r>
            <a:r>
              <a:rPr lang="ru-RU" sz="2000" dirty="0">
                <a:latin typeface="Garamond" panose="02020404030301010803" pitchFamily="18" charset="0"/>
              </a:rPr>
              <a:t>ультур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2. Производство винограда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3. Выращивание персиков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17411" name="Picture 3" descr="D:\Наташа\География\Уроки  9 класс\Республика Крым\виноградни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438" y="3586554"/>
            <a:ext cx="4442247" cy="294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117" y="404665"/>
            <a:ext cx="4440237" cy="294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406" y="3573017"/>
            <a:ext cx="4464050" cy="297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094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52" y="188641"/>
            <a:ext cx="8294258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Garamond" panose="02020404030301010803" pitchFamily="18" charset="0"/>
              </a:rPr>
              <a:t>Энергетика</a:t>
            </a:r>
          </a:p>
          <a:p>
            <a:r>
              <a:rPr lang="ru-RU" sz="2000" dirty="0" err="1">
                <a:latin typeface="Garamond" panose="02020404030301010803" pitchFamily="18" charset="0"/>
              </a:rPr>
              <a:t>Ветровыйе</a:t>
            </a:r>
            <a:r>
              <a:rPr lang="ru-RU" sz="2000" dirty="0">
                <a:latin typeface="Garamond" panose="02020404030301010803" pitchFamily="18" charset="0"/>
              </a:rPr>
              <a:t>,  солнечные и тепловые ЭС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Добывающая промышленность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Нефть, газ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Химическая промышленность </a:t>
            </a:r>
            <a:r>
              <a:rPr lang="ru-RU" sz="2000" dirty="0">
                <a:latin typeface="Garamond" panose="02020404030301010803" pitchFamily="18" charset="0"/>
              </a:rPr>
              <a:t>(Красноперекопск, Армянск, Саки)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Основана на запасах соли в крупных соляных озёрах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Черная металлургия </a:t>
            </a:r>
            <a:r>
              <a:rPr lang="ru-RU" sz="2000" dirty="0">
                <a:latin typeface="Garamond" panose="02020404030301010803" pitchFamily="18" charset="0"/>
              </a:rPr>
              <a:t>(Камыш-Бурун, Керчь)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Судостроение </a:t>
            </a:r>
            <a:r>
              <a:rPr lang="ru-RU" sz="2000" dirty="0">
                <a:latin typeface="Garamond" panose="02020404030301010803" pitchFamily="18" charset="0"/>
              </a:rPr>
              <a:t>(Керчь, Феодосия, Севастополь</a:t>
            </a:r>
            <a:r>
              <a:rPr lang="ru-RU" sz="2000" b="1" dirty="0">
                <a:latin typeface="Garamond" panose="02020404030301010803" pitchFamily="18" charset="0"/>
              </a:rPr>
              <a:t>)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Приборостроение </a:t>
            </a:r>
            <a:r>
              <a:rPr lang="ru-RU" sz="2000" dirty="0">
                <a:latin typeface="Garamond" panose="02020404030301010803" pitchFamily="18" charset="0"/>
              </a:rPr>
              <a:t>(Симферополь, Севастополь)</a:t>
            </a:r>
          </a:p>
          <a:p>
            <a:r>
              <a:rPr lang="ru-RU" sz="2000" b="1" dirty="0">
                <a:latin typeface="Garamond" panose="02020404030301010803" pitchFamily="18" charset="0"/>
              </a:rPr>
              <a:t>Виноделие</a:t>
            </a:r>
            <a:r>
              <a:rPr lang="ru-RU" sz="2000" dirty="0">
                <a:latin typeface="Garamond" panose="02020404030301010803" pitchFamily="18" charset="0"/>
              </a:rPr>
              <a:t> (Массандра, Коктебель, Новый Свет, Ялта, Балаклава, </a:t>
            </a:r>
            <a:r>
              <a:rPr lang="ru-RU" sz="2000" dirty="0" err="1">
                <a:latin typeface="Garamond" panose="02020404030301010803" pitchFamily="18" charset="0"/>
              </a:rPr>
              <a:t>Инкерман</a:t>
            </a:r>
            <a:r>
              <a:rPr lang="ru-RU" sz="2000" dirty="0">
                <a:latin typeface="Garamond" panose="02020404030301010803" pitchFamily="18" charset="0"/>
              </a:rPr>
              <a:t>,</a:t>
            </a:r>
          </a:p>
          <a:p>
            <a:r>
              <a:rPr lang="ru-RU" sz="2000" dirty="0">
                <a:latin typeface="Garamond" panose="02020404030301010803" pitchFamily="18" charset="0"/>
              </a:rPr>
              <a:t>Солнечная долина)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17410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5" y="3666516"/>
            <a:ext cx="4675187" cy="2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508" y="3666516"/>
            <a:ext cx="4082161" cy="2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58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3355" y="38580"/>
            <a:ext cx="3772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Garamond" panose="02020404030301010803" pitchFamily="18" charset="0"/>
              </a:rPr>
              <a:t>Рекреационное хозяйство</a:t>
            </a:r>
            <a:endParaRPr lang="ru-RU" sz="2400" b="1" dirty="0">
              <a:solidFill>
                <a:srgbClr val="7030A0"/>
              </a:solidFill>
              <a:latin typeface="Garamond" panose="02020404030301010803" pitchFamily="18" charset="0"/>
            </a:endParaRPr>
          </a:p>
        </p:txBody>
      </p:sp>
      <p:pic>
        <p:nvPicPr>
          <p:cNvPr id="18434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20688"/>
            <a:ext cx="883920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395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5896" y="347473"/>
            <a:ext cx="48958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Музей И. Айвазовского в Феодосии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Музей А. Грина в Феодосии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Рыцарский турнир в </a:t>
            </a:r>
            <a:r>
              <a:rPr lang="ru-RU" sz="2000" dirty="0" err="1">
                <a:latin typeface="Garamond" panose="02020404030301010803" pitchFamily="18" charset="0"/>
              </a:rPr>
              <a:t>Судакской</a:t>
            </a:r>
            <a:r>
              <a:rPr lang="ru-RU" sz="2000" dirty="0">
                <a:latin typeface="Garamond" panose="02020404030301010803" pitchFamily="18" charset="0"/>
              </a:rPr>
              <a:t> крепости</a:t>
            </a:r>
            <a:endParaRPr lang="ru-RU" sz="2000" dirty="0">
              <a:latin typeface="Garamond" panose="02020404030301010803" pitchFamily="18" charset="0"/>
            </a:endParaRPr>
          </a:p>
        </p:txBody>
      </p:sp>
      <p:pic>
        <p:nvPicPr>
          <p:cNvPr id="19458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422" y="301807"/>
            <a:ext cx="4181475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028" y="3502871"/>
            <a:ext cx="435610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592" y="1905845"/>
            <a:ext cx="4254500" cy="319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736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7769" y="49572"/>
            <a:ext cx="5658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Garamond" panose="02020404030301010803" pitchFamily="18" charset="0"/>
              </a:rPr>
              <a:t>Для маленьких туристов Поляна сказок</a:t>
            </a:r>
            <a:endParaRPr lang="ru-RU" sz="2400" b="1" dirty="0">
              <a:solidFill>
                <a:srgbClr val="7030A0"/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Picture 2" descr="C:\Users\Наталия\Pictures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743" y="602340"/>
            <a:ext cx="4114800" cy="308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Наталия\Pictures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7" y="613209"/>
            <a:ext cx="4175125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Наталия\Pictures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3933056"/>
            <a:ext cx="4108450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1264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710</Words>
  <Application>Microsoft Office PowerPoint</Application>
  <PresentationFormat>Широкоэкранный</PresentationFormat>
  <Paragraphs>117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Garamond</vt:lpstr>
      <vt:lpstr>MoolBoran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Черняев</dc:creator>
  <cp:lastModifiedBy>Иван Черняев</cp:lastModifiedBy>
  <cp:revision>1</cp:revision>
  <dcterms:created xsi:type="dcterms:W3CDTF">2017-02-02T15:32:30Z</dcterms:created>
  <dcterms:modified xsi:type="dcterms:W3CDTF">2017-02-02T15:32:43Z</dcterms:modified>
</cp:coreProperties>
</file>